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70" r:id="rId9"/>
    <p:sldId id="264" r:id="rId10"/>
    <p:sldId id="267" r:id="rId11"/>
    <p:sldId id="268" r:id="rId12"/>
    <p:sldId id="266" r:id="rId13"/>
    <p:sldId id="269" r:id="rId14"/>
  </p:sldIdLst>
  <p:sldSz cx="9144000" cy="5143500" type="screen16x9"/>
  <p:notesSz cx="6797675" cy="992663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662" autoAdjust="0"/>
  </p:normalViewPr>
  <p:slideViewPr>
    <p:cSldViewPr>
      <p:cViewPr varScale="1">
        <p:scale>
          <a:sx n="107" d="100"/>
          <a:sy n="107" d="100"/>
        </p:scale>
        <p:origin x="114" y="5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2004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14750"/>
            <a:ext cx="6400800" cy="9144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1/16/2017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0420-B9A0-4EAB-B0A7-E18D00802695}" type="datetimeFigureOut">
              <a:rPr lang="sl-SI" smtClean="0"/>
              <a:t>16. 01. 2017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301E-9938-4BF7-90D2-7BD0628CD0BB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0420-B9A0-4EAB-B0A7-E18D00802695}" type="datetimeFigureOut">
              <a:rPr lang="sl-SI" smtClean="0"/>
              <a:t>16. 01. 2017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301E-9938-4BF7-90D2-7BD0628CD0BB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0420-B9A0-4EAB-B0A7-E18D00802695}" type="datetimeFigureOut">
              <a:rPr lang="sl-SI" smtClean="0"/>
              <a:t>16. 01. 2017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301E-9938-4BF7-90D2-7BD0628CD0BB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028701"/>
            <a:ext cx="7772400" cy="1878806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51573"/>
            <a:ext cx="7772400" cy="848915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0420-B9A0-4EAB-B0A7-E18D00802695}" type="datetimeFigureOut">
              <a:rPr lang="sl-SI" smtClean="0"/>
              <a:t>16. 01. 2017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301E-9938-4BF7-90D2-7BD0628CD0BB}" type="slidenum">
              <a:rPr lang="sl-SI" smtClean="0"/>
              <a:t>‹#›</a:t>
            </a:fld>
            <a:endParaRPr lang="sl-SI"/>
          </a:p>
        </p:txBody>
      </p:sp>
      <p:sp>
        <p:nvSpPr>
          <p:cNvPr id="7" name="Oval 6"/>
          <p:cNvSpPr/>
          <p:nvPr/>
        </p:nvSpPr>
        <p:spPr>
          <a:xfrm>
            <a:off x="4495800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0420-B9A0-4EAB-B0A7-E18D00802695}" type="datetimeFigureOut">
              <a:rPr lang="sl-SI" smtClean="0"/>
              <a:t>16. 01. 2017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301E-9938-4BF7-90D2-7BD0628CD0BB}" type="slidenum">
              <a:rPr lang="sl-SI" smtClean="0"/>
              <a:t>‹#›</a:t>
            </a:fld>
            <a:endParaRPr lang="sl-S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200150"/>
            <a:ext cx="4041648" cy="339471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4040188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1200150"/>
            <a:ext cx="4041775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0420-B9A0-4EAB-B0A7-E18D00802695}" type="datetimeFigureOut">
              <a:rPr lang="sl-SI" smtClean="0"/>
              <a:t>16. 01. 2017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301E-9938-4BF7-90D2-7BD0628CD0BB}" type="slidenum">
              <a:rPr lang="sl-SI" smtClean="0"/>
              <a:t>‹#›</a:t>
            </a:fld>
            <a:endParaRPr lang="sl-S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1659636"/>
            <a:ext cx="4041648" cy="293522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1659637"/>
            <a:ext cx="4041648" cy="293489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0420-B9A0-4EAB-B0A7-E18D00802695}" type="datetimeFigureOut">
              <a:rPr lang="sl-SI" smtClean="0"/>
              <a:t>16. 01. 2017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301E-9938-4BF7-90D2-7BD0628CD0BB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0420-B9A0-4EAB-B0A7-E18D00802695}" type="datetimeFigureOut">
              <a:rPr lang="sl-SI" smtClean="0"/>
              <a:t>16. 01. 2017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301E-9938-4BF7-90D2-7BD0628CD0BB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8" y="200025"/>
            <a:ext cx="3008313" cy="1571625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204788"/>
            <a:ext cx="4995863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8" y="1828801"/>
            <a:ext cx="3008313" cy="2765822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0420-B9A0-4EAB-B0A7-E18D00802695}" type="datetimeFigureOut">
              <a:rPr lang="sl-SI" smtClean="0"/>
              <a:t>16. 01. 2017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301E-9938-4BF7-90D2-7BD0628CD0BB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171450"/>
            <a:ext cx="5711824" cy="671513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857250"/>
            <a:ext cx="6054724" cy="3405783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4357688"/>
            <a:ext cx="5711824" cy="40005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0420-B9A0-4EAB-B0A7-E18D00802695}" type="datetimeFigureOut">
              <a:rPr lang="sl-SI" smtClean="0"/>
              <a:t>16. 01. 2017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301E-9938-4BF7-90D2-7BD0628CD0BB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001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8" y="4767263"/>
            <a:ext cx="2085975" cy="273844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8B00420-B9A0-4EAB-B0A7-E18D00802695}" type="datetimeFigureOut">
              <a:rPr lang="sl-SI" smtClean="0"/>
              <a:t>16. 01. 2017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6" y="4767263"/>
            <a:ext cx="2847975" cy="273844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4767263"/>
            <a:ext cx="561975" cy="273844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E69301E-9938-4BF7-90D2-7BD0628CD0BB}" type="slidenum">
              <a:rPr lang="sl-SI" smtClean="0"/>
              <a:t>‹#›</a:t>
            </a:fld>
            <a:endParaRPr lang="sl-SI"/>
          </a:p>
        </p:txBody>
      </p:sp>
      <p:sp>
        <p:nvSpPr>
          <p:cNvPr id="7" name="Oval 6"/>
          <p:cNvSpPr/>
          <p:nvPr/>
        </p:nvSpPr>
        <p:spPr>
          <a:xfrm>
            <a:off x="8457760" y="4874538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4874538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fp.illinois.edu/~angelia/ge330fall09_dijkstra_l18.pdf" TargetMode="External"/><Relationship Id="rId2" Type="http://schemas.openxmlformats.org/officeDocument/2006/relationships/hyperlink" Target="https://lh3.googleusercontent.com/1eYsADkXAfQARGMFzP3tSLw_M-fOj8Hw5gpaLwQuxB2sYsJ8YzsB1imB1zgvZ_uwqWcP=s15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2.nauk.si/materials/573/out/#state=1" TargetMode="External"/><Relationship Id="rId5" Type="http://schemas.openxmlformats.org/officeDocument/2006/relationships/hyperlink" Target="http://cs.indstate.edu/hgopireddy/algor.pdf" TargetMode="External"/><Relationship Id="rId4" Type="http://schemas.openxmlformats.org/officeDocument/2006/relationships/hyperlink" Target="https://www.cs.princeton.edu/~rs/AlgsDS07/15ShortestPaths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843558"/>
            <a:ext cx="7056784" cy="2448272"/>
          </a:xfrm>
        </p:spPr>
        <p:txBody>
          <a:bodyPr>
            <a:normAutofit fontScale="90000"/>
          </a:bodyPr>
          <a:lstStyle/>
          <a:p>
            <a:r>
              <a:rPr lang="sl-SI" sz="6600" dirty="0" smtClean="0"/>
              <a:t>Dijkstrov algoritem </a:t>
            </a:r>
            <a:r>
              <a:rPr lang="sl-SI" sz="4000" dirty="0" smtClean="0"/>
              <a:t>(drevo najkrajših poti)</a:t>
            </a:r>
            <a:br>
              <a:rPr lang="sl-SI" sz="4000" dirty="0" smtClean="0"/>
            </a:br>
            <a:endParaRPr lang="sl-SI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3435846"/>
            <a:ext cx="7088832" cy="914400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sl-SI" dirty="0" smtClean="0"/>
              <a:t>Računalništvo 1, FMF </a:t>
            </a:r>
          </a:p>
          <a:p>
            <a:pPr algn="r"/>
            <a:r>
              <a:rPr lang="sl-SI" dirty="0" smtClean="0"/>
              <a:t>Mirjam Skobe</a:t>
            </a:r>
          </a:p>
          <a:p>
            <a:pPr algn="r"/>
            <a:r>
              <a:rPr lang="sl-SI" dirty="0" smtClean="0"/>
              <a:t>Ljubljana, 2017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32823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933190"/>
            <a:ext cx="7332662" cy="401245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Primer </a:t>
            </a:r>
            <a:r>
              <a:rPr lang="sl-SI" dirty="0" smtClean="0"/>
              <a:t>2</a:t>
            </a:r>
            <a:endParaRPr lang="sl-SI" dirty="0"/>
          </a:p>
        </p:txBody>
      </p:sp>
      <p:sp>
        <p:nvSpPr>
          <p:cNvPr id="5" name="Oval 4"/>
          <p:cNvSpPr/>
          <p:nvPr/>
        </p:nvSpPr>
        <p:spPr>
          <a:xfrm>
            <a:off x="974897" y="1011031"/>
            <a:ext cx="648072" cy="618455"/>
          </a:xfrm>
          <a:prstGeom prst="ellipse">
            <a:avLst/>
          </a:prstGeom>
          <a:ln w="5715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" name="TextBox 5"/>
          <p:cNvSpPr txBox="1"/>
          <p:nvPr/>
        </p:nvSpPr>
        <p:spPr>
          <a:xfrm>
            <a:off x="1109687" y="966315"/>
            <a:ext cx="3784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000" dirty="0" smtClean="0"/>
              <a:t>1</a:t>
            </a:r>
            <a:endParaRPr lang="sl-SI" sz="4000" dirty="0"/>
          </a:p>
        </p:txBody>
      </p:sp>
      <p:sp>
        <p:nvSpPr>
          <p:cNvPr id="7" name="Oval 6"/>
          <p:cNvSpPr/>
          <p:nvPr/>
        </p:nvSpPr>
        <p:spPr>
          <a:xfrm>
            <a:off x="1488178" y="3723878"/>
            <a:ext cx="648072" cy="618455"/>
          </a:xfrm>
          <a:prstGeom prst="ellipse">
            <a:avLst/>
          </a:prstGeom>
          <a:ln w="5715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8" name="TextBox 7"/>
          <p:cNvSpPr txBox="1"/>
          <p:nvPr/>
        </p:nvSpPr>
        <p:spPr>
          <a:xfrm>
            <a:off x="1622968" y="3679162"/>
            <a:ext cx="3784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000" dirty="0"/>
              <a:t>3</a:t>
            </a:r>
          </a:p>
        </p:txBody>
      </p:sp>
      <p:sp>
        <p:nvSpPr>
          <p:cNvPr id="9" name="Oval 8"/>
          <p:cNvSpPr/>
          <p:nvPr/>
        </p:nvSpPr>
        <p:spPr>
          <a:xfrm>
            <a:off x="1234524" y="2787774"/>
            <a:ext cx="648072" cy="618455"/>
          </a:xfrm>
          <a:prstGeom prst="ellipse">
            <a:avLst/>
          </a:prstGeom>
          <a:ln w="5715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0" name="TextBox 9"/>
          <p:cNvSpPr txBox="1"/>
          <p:nvPr/>
        </p:nvSpPr>
        <p:spPr>
          <a:xfrm>
            <a:off x="1369314" y="2743058"/>
            <a:ext cx="3784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000" dirty="0"/>
              <a:t>2</a:t>
            </a:r>
          </a:p>
        </p:txBody>
      </p:sp>
      <p:sp>
        <p:nvSpPr>
          <p:cNvPr id="11" name="Oval 10"/>
          <p:cNvSpPr/>
          <p:nvPr/>
        </p:nvSpPr>
        <p:spPr>
          <a:xfrm>
            <a:off x="2108375" y="3050373"/>
            <a:ext cx="648072" cy="618455"/>
          </a:xfrm>
          <a:prstGeom prst="ellipse">
            <a:avLst/>
          </a:prstGeom>
          <a:ln w="5715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2" name="TextBox 11"/>
          <p:cNvSpPr txBox="1"/>
          <p:nvPr/>
        </p:nvSpPr>
        <p:spPr>
          <a:xfrm>
            <a:off x="2243165" y="3005657"/>
            <a:ext cx="3784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000" dirty="0"/>
              <a:t>4</a:t>
            </a:r>
          </a:p>
        </p:txBody>
      </p:sp>
      <p:sp>
        <p:nvSpPr>
          <p:cNvPr id="13" name="Oval 12"/>
          <p:cNvSpPr/>
          <p:nvPr/>
        </p:nvSpPr>
        <p:spPr>
          <a:xfrm>
            <a:off x="3203848" y="2696429"/>
            <a:ext cx="648072" cy="618455"/>
          </a:xfrm>
          <a:prstGeom prst="ellipse">
            <a:avLst/>
          </a:prstGeom>
          <a:ln w="5715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4" name="TextBox 13"/>
          <p:cNvSpPr txBox="1"/>
          <p:nvPr/>
        </p:nvSpPr>
        <p:spPr>
          <a:xfrm>
            <a:off x="3338638" y="2651713"/>
            <a:ext cx="3784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000" dirty="0"/>
              <a:t>5</a:t>
            </a:r>
          </a:p>
        </p:txBody>
      </p:sp>
      <p:sp>
        <p:nvSpPr>
          <p:cNvPr id="15" name="Oval 14"/>
          <p:cNvSpPr/>
          <p:nvPr/>
        </p:nvSpPr>
        <p:spPr>
          <a:xfrm>
            <a:off x="4067944" y="1307948"/>
            <a:ext cx="648072" cy="618455"/>
          </a:xfrm>
          <a:prstGeom prst="ellipse">
            <a:avLst/>
          </a:prstGeom>
          <a:ln w="5715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6" name="TextBox 15"/>
          <p:cNvSpPr txBox="1"/>
          <p:nvPr/>
        </p:nvSpPr>
        <p:spPr>
          <a:xfrm>
            <a:off x="4202734" y="1263232"/>
            <a:ext cx="3784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000" dirty="0"/>
              <a:t>6</a:t>
            </a:r>
          </a:p>
        </p:txBody>
      </p:sp>
      <p:sp>
        <p:nvSpPr>
          <p:cNvPr id="17" name="Oval 16"/>
          <p:cNvSpPr/>
          <p:nvPr/>
        </p:nvSpPr>
        <p:spPr>
          <a:xfrm>
            <a:off x="5364088" y="1419622"/>
            <a:ext cx="648072" cy="618455"/>
          </a:xfrm>
          <a:prstGeom prst="ellipse">
            <a:avLst/>
          </a:prstGeom>
          <a:ln w="5715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8" name="TextBox 17"/>
          <p:cNvSpPr txBox="1"/>
          <p:nvPr/>
        </p:nvSpPr>
        <p:spPr>
          <a:xfrm>
            <a:off x="5498878" y="1374906"/>
            <a:ext cx="3784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000" dirty="0"/>
              <a:t>8</a:t>
            </a:r>
          </a:p>
        </p:txBody>
      </p:sp>
      <p:sp>
        <p:nvSpPr>
          <p:cNvPr id="19" name="Oval 18"/>
          <p:cNvSpPr/>
          <p:nvPr/>
        </p:nvSpPr>
        <p:spPr>
          <a:xfrm>
            <a:off x="4202734" y="3554968"/>
            <a:ext cx="648072" cy="618455"/>
          </a:xfrm>
          <a:prstGeom prst="ellipse">
            <a:avLst/>
          </a:prstGeom>
          <a:ln w="5715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0" name="TextBox 19"/>
          <p:cNvSpPr txBox="1"/>
          <p:nvPr/>
        </p:nvSpPr>
        <p:spPr>
          <a:xfrm>
            <a:off x="4337524" y="3510252"/>
            <a:ext cx="3784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000" dirty="0"/>
              <a:t>7</a:t>
            </a:r>
          </a:p>
        </p:txBody>
      </p:sp>
      <p:sp>
        <p:nvSpPr>
          <p:cNvPr id="21" name="Oval 20"/>
          <p:cNvSpPr/>
          <p:nvPr/>
        </p:nvSpPr>
        <p:spPr>
          <a:xfrm>
            <a:off x="6444208" y="2478546"/>
            <a:ext cx="648072" cy="618455"/>
          </a:xfrm>
          <a:prstGeom prst="ellipse">
            <a:avLst/>
          </a:prstGeom>
          <a:ln w="5715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2" name="TextBox 21"/>
          <p:cNvSpPr txBox="1"/>
          <p:nvPr/>
        </p:nvSpPr>
        <p:spPr>
          <a:xfrm>
            <a:off x="6578998" y="2433830"/>
            <a:ext cx="3784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000" dirty="0" smtClean="0"/>
              <a:t>9</a:t>
            </a:r>
            <a:endParaRPr lang="sl-SI" sz="4000" dirty="0"/>
          </a:p>
        </p:txBody>
      </p:sp>
      <p:sp>
        <p:nvSpPr>
          <p:cNvPr id="23" name="Oval 22"/>
          <p:cNvSpPr/>
          <p:nvPr/>
        </p:nvSpPr>
        <p:spPr>
          <a:xfrm>
            <a:off x="6503510" y="4342333"/>
            <a:ext cx="648072" cy="618455"/>
          </a:xfrm>
          <a:prstGeom prst="ellipse">
            <a:avLst/>
          </a:prstGeom>
          <a:ln w="5715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4" name="TextBox 23"/>
          <p:cNvSpPr txBox="1"/>
          <p:nvPr/>
        </p:nvSpPr>
        <p:spPr>
          <a:xfrm>
            <a:off x="6581856" y="4359172"/>
            <a:ext cx="6700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dirty="0" smtClean="0"/>
              <a:t>10</a:t>
            </a:r>
            <a:endParaRPr lang="sl-SI" sz="3200" dirty="0"/>
          </a:p>
        </p:txBody>
      </p:sp>
      <p:sp>
        <p:nvSpPr>
          <p:cNvPr id="25" name="Oval 24"/>
          <p:cNvSpPr/>
          <p:nvPr/>
        </p:nvSpPr>
        <p:spPr>
          <a:xfrm>
            <a:off x="7301409" y="2021238"/>
            <a:ext cx="648072" cy="618455"/>
          </a:xfrm>
          <a:prstGeom prst="ellipse">
            <a:avLst/>
          </a:prstGeom>
          <a:ln w="5715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6" name="TextBox 25"/>
          <p:cNvSpPr txBox="1"/>
          <p:nvPr/>
        </p:nvSpPr>
        <p:spPr>
          <a:xfrm>
            <a:off x="7379755" y="2038077"/>
            <a:ext cx="6700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dirty="0" smtClean="0"/>
              <a:t>11</a:t>
            </a:r>
            <a:endParaRPr lang="sl-SI" sz="3200" dirty="0"/>
          </a:p>
        </p:txBody>
      </p:sp>
      <p:sp>
        <p:nvSpPr>
          <p:cNvPr id="27" name="Oval 26"/>
          <p:cNvSpPr/>
          <p:nvPr/>
        </p:nvSpPr>
        <p:spPr>
          <a:xfrm>
            <a:off x="7660093" y="949476"/>
            <a:ext cx="648072" cy="618455"/>
          </a:xfrm>
          <a:prstGeom prst="ellipse">
            <a:avLst/>
          </a:prstGeom>
          <a:ln w="5715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8" name="TextBox 27"/>
          <p:cNvSpPr txBox="1"/>
          <p:nvPr/>
        </p:nvSpPr>
        <p:spPr>
          <a:xfrm>
            <a:off x="7738439" y="966315"/>
            <a:ext cx="6700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dirty="0" smtClean="0"/>
              <a:t>12</a:t>
            </a:r>
            <a:endParaRPr lang="sl-SI" sz="3200" dirty="0"/>
          </a:p>
        </p:txBody>
      </p:sp>
    </p:spTree>
    <p:extLst>
      <p:ext uri="{BB962C8B-B14F-4D97-AF65-F5344CB8AC3E}">
        <p14:creationId xmlns:p14="http://schemas.microsoft.com/office/powerpoint/2010/main" val="1017575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7" grpId="0" animBg="1"/>
      <p:bldP spid="18" grpId="0"/>
      <p:bldP spid="19" grpId="0" animBg="1"/>
      <p:bldP spid="20" grpId="0"/>
      <p:bldP spid="21" grpId="0" animBg="1"/>
      <p:bldP spid="22" grpId="0"/>
      <p:bldP spid="23" grpId="0" animBg="1"/>
      <p:bldP spid="24" grpId="0"/>
      <p:bldP spid="25" grpId="0" animBg="1"/>
      <p:bldP spid="26" grpId="0"/>
      <p:bldP spid="27" grpId="0" animBg="1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2.nauk.si/files/918/us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27956"/>
            <a:ext cx="7280334" cy="3981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Primer 3: rešitev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22240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Uporaba v praksi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sl-SI" dirty="0" smtClean="0"/>
              <a:t>V praski se uporablja za</a:t>
            </a:r>
          </a:p>
          <a:p>
            <a:pPr lvl="1" fontAlgn="base"/>
            <a:r>
              <a:rPr lang="sl-SI" dirty="0" smtClean="0"/>
              <a:t>iskanje </a:t>
            </a:r>
            <a:r>
              <a:rPr lang="sl-SI" dirty="0"/>
              <a:t>najkrajših poti </a:t>
            </a:r>
            <a:r>
              <a:rPr lang="sl-SI" dirty="0" smtClean="0"/>
              <a:t>na aplikacija </a:t>
            </a:r>
            <a:r>
              <a:rPr lang="sl-SI" dirty="0"/>
              <a:t>googe </a:t>
            </a:r>
            <a:r>
              <a:rPr lang="sl-SI" dirty="0" smtClean="0"/>
              <a:t>zemljevidi,</a:t>
            </a:r>
            <a:endParaRPr lang="sl-SI" dirty="0"/>
          </a:p>
          <a:p>
            <a:pPr lvl="1" fontAlgn="base"/>
            <a:r>
              <a:rPr lang="sl-SI" dirty="0" smtClean="0"/>
              <a:t>iskanje </a:t>
            </a:r>
            <a:r>
              <a:rPr lang="sl-SI" dirty="0"/>
              <a:t>najkrajše poti pri izmenjavi datotek v internetnih </a:t>
            </a:r>
            <a:r>
              <a:rPr lang="sl-SI" dirty="0" smtClean="0"/>
              <a:t>protokolih,</a:t>
            </a:r>
            <a:endParaRPr lang="sl-SI" dirty="0"/>
          </a:p>
          <a:p>
            <a:pPr lvl="1" fontAlgn="base"/>
            <a:r>
              <a:rPr lang="sl-SI" dirty="0" smtClean="0"/>
              <a:t>transportiranje izdelkov po čim krajši poti v velikih skladiščih z roboti, </a:t>
            </a:r>
            <a:endParaRPr lang="sl-SI" dirty="0"/>
          </a:p>
          <a:p>
            <a:pPr lvl="1" fontAlgn="base"/>
            <a:r>
              <a:rPr lang="sl-SI" dirty="0" smtClean="0"/>
              <a:t>načrtovanje </a:t>
            </a:r>
            <a:r>
              <a:rPr lang="sl-SI" dirty="0"/>
              <a:t>poti v</a:t>
            </a:r>
            <a:r>
              <a:rPr lang="sl-SI" dirty="0" smtClean="0"/>
              <a:t> transportnnih podjetjih.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495579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Viri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l-SI" dirty="0">
                <a:hlinkClick r:id="rId2"/>
              </a:rPr>
              <a:t>https://</a:t>
            </a:r>
            <a:r>
              <a:rPr lang="sl-SI" dirty="0" smtClean="0">
                <a:hlinkClick r:id="rId2"/>
              </a:rPr>
              <a:t>lh3.googleusercontent.com/1eYsADkXAfQARGMFzP3tSLw_M-fOj8Hw5gpaLwQuxB2sYsJ8YzsB1imB1zgvZ_uwqWcP=s156</a:t>
            </a:r>
            <a:r>
              <a:rPr lang="sl-SI" dirty="0" smtClean="0"/>
              <a:t> (januar, 2017)</a:t>
            </a:r>
          </a:p>
          <a:p>
            <a:r>
              <a:rPr lang="sl-SI" dirty="0">
                <a:hlinkClick r:id="rId3"/>
              </a:rPr>
              <a:t>http://www.ifp.illinois.edu/~</a:t>
            </a:r>
            <a:r>
              <a:rPr lang="sl-SI" dirty="0" smtClean="0">
                <a:hlinkClick r:id="rId3"/>
              </a:rPr>
              <a:t>angelia/ge330fall09_dijkstra_l18.pdf</a:t>
            </a:r>
            <a:r>
              <a:rPr lang="sl-SI" dirty="0" smtClean="0"/>
              <a:t> (januar, 2017)</a:t>
            </a:r>
          </a:p>
          <a:p>
            <a:r>
              <a:rPr lang="sl-SI" dirty="0">
                <a:hlinkClick r:id="rId4"/>
              </a:rPr>
              <a:t>https://www.cs.princeton.edu/~</a:t>
            </a:r>
            <a:r>
              <a:rPr lang="sl-SI" dirty="0" smtClean="0">
                <a:hlinkClick r:id="rId4"/>
              </a:rPr>
              <a:t>rs/AlgsDS07/15ShortestPaths.pdf</a:t>
            </a:r>
            <a:r>
              <a:rPr lang="sl-SI" dirty="0" smtClean="0"/>
              <a:t> (januar, 2017)</a:t>
            </a:r>
          </a:p>
          <a:p>
            <a:r>
              <a:rPr lang="sl-SI" dirty="0">
                <a:hlinkClick r:id="rId5"/>
              </a:rPr>
              <a:t>http://</a:t>
            </a:r>
            <a:r>
              <a:rPr lang="sl-SI" dirty="0" smtClean="0">
                <a:hlinkClick r:id="rId5"/>
              </a:rPr>
              <a:t>cs.indstate.edu/hgopireddy/algor.pdf</a:t>
            </a:r>
            <a:r>
              <a:rPr lang="sl-SI" dirty="0" smtClean="0"/>
              <a:t> (januar, 2017)</a:t>
            </a:r>
          </a:p>
          <a:p>
            <a:r>
              <a:rPr lang="sl-SI" dirty="0">
                <a:hlinkClick r:id="rId6"/>
              </a:rPr>
              <a:t>http://www2.nauk.si/materials/573/out/#</a:t>
            </a:r>
            <a:r>
              <a:rPr lang="sl-SI" dirty="0" smtClean="0">
                <a:hlinkClick r:id="rId6"/>
              </a:rPr>
              <a:t>state=1</a:t>
            </a:r>
            <a:r>
              <a:rPr lang="sl-SI" dirty="0" smtClean="0"/>
              <a:t> (januar, 2017)</a:t>
            </a:r>
          </a:p>
        </p:txBody>
      </p:sp>
    </p:spTree>
    <p:extLst>
      <p:ext uri="{BB962C8B-B14F-4D97-AF65-F5344CB8AC3E}">
        <p14:creationId xmlns:p14="http://schemas.microsoft.com/office/powerpoint/2010/main" val="4016487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Kazalo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Glavni pojmi</a:t>
            </a:r>
          </a:p>
          <a:p>
            <a:r>
              <a:rPr lang="sl-SI" dirty="0" smtClean="0"/>
              <a:t>Variacije problema</a:t>
            </a:r>
          </a:p>
          <a:p>
            <a:r>
              <a:rPr lang="sl-SI" dirty="0" smtClean="0"/>
              <a:t>Ideja Algoritma</a:t>
            </a:r>
          </a:p>
          <a:p>
            <a:r>
              <a:rPr lang="sl-SI" dirty="0" smtClean="0"/>
              <a:t>Lastnosti algoritma</a:t>
            </a:r>
          </a:p>
          <a:p>
            <a:r>
              <a:rPr lang="sl-SI" dirty="0" smtClean="0"/>
              <a:t>Postopek</a:t>
            </a:r>
          </a:p>
          <a:p>
            <a:r>
              <a:rPr lang="sl-SI" dirty="0" smtClean="0"/>
              <a:t>Primeri</a:t>
            </a:r>
          </a:p>
          <a:p>
            <a:r>
              <a:rPr lang="sl-SI" smtClean="0"/>
              <a:t>Uporaba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430613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Glavni pojmi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Graf.</a:t>
            </a:r>
          </a:p>
          <a:p>
            <a:r>
              <a:rPr lang="sl-SI" dirty="0" smtClean="0"/>
              <a:t>Vozlišče in povezava.</a:t>
            </a:r>
          </a:p>
          <a:p>
            <a:r>
              <a:rPr lang="sl-SI" dirty="0" smtClean="0"/>
              <a:t>Usmerjen graf.</a:t>
            </a:r>
          </a:p>
          <a:p>
            <a:r>
              <a:rPr lang="sl-SI" dirty="0" smtClean="0"/>
              <a:t>Utežen graf.</a:t>
            </a:r>
          </a:p>
          <a:p>
            <a:r>
              <a:rPr lang="sl-SI" dirty="0"/>
              <a:t>Najkrajša </a:t>
            </a:r>
            <a:r>
              <a:rPr lang="sl-SI" dirty="0" smtClean="0"/>
              <a:t>pot.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83156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Variacije problema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Originalno: </a:t>
            </a:r>
          </a:p>
          <a:p>
            <a:pPr lvl="1"/>
            <a:r>
              <a:rPr lang="sl-SI" dirty="0"/>
              <a:t>najkrajša pot od začetnega vozlišča do </a:t>
            </a:r>
            <a:r>
              <a:rPr lang="sl-SI" dirty="0" smtClean="0"/>
              <a:t>končnega</a:t>
            </a:r>
            <a:r>
              <a:rPr lang="sl-SI" dirty="0"/>
              <a:t>.</a:t>
            </a:r>
            <a:endParaRPr lang="sl-SI" dirty="0" smtClean="0"/>
          </a:p>
          <a:p>
            <a:r>
              <a:rPr lang="sl-SI" dirty="0" smtClean="0"/>
              <a:t>Ogledali si bomo:</a:t>
            </a:r>
          </a:p>
          <a:p>
            <a:pPr lvl="1"/>
            <a:r>
              <a:rPr lang="sl-SI" dirty="0" smtClean="0"/>
              <a:t>najkrajše poti od začentega vozlišča do vseh ostalih (drevo najkrajših poti):</a:t>
            </a:r>
          </a:p>
          <a:p>
            <a:pPr lvl="2"/>
            <a:r>
              <a:rPr lang="sl-SI" dirty="0"/>
              <a:t>v usmerjenem </a:t>
            </a:r>
            <a:r>
              <a:rPr lang="sl-SI" dirty="0" smtClean="0"/>
              <a:t>grafu,</a:t>
            </a:r>
            <a:endParaRPr lang="sl-SI" dirty="0"/>
          </a:p>
          <a:p>
            <a:pPr lvl="2"/>
            <a:r>
              <a:rPr lang="sl-SI" dirty="0" smtClean="0"/>
              <a:t>v neusmerjenem grafu.</a:t>
            </a:r>
          </a:p>
        </p:txBody>
      </p:sp>
    </p:spTree>
    <p:extLst>
      <p:ext uri="{BB962C8B-B14F-4D97-AF65-F5344CB8AC3E}">
        <p14:creationId xmlns:p14="http://schemas.microsoft.com/office/powerpoint/2010/main" val="1935286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Ideja algoritma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Korak za korakom.</a:t>
            </a:r>
          </a:p>
          <a:p>
            <a:r>
              <a:rPr lang="sl-SI" dirty="0" smtClean="0"/>
              <a:t>Pregledan </a:t>
            </a:r>
            <a:r>
              <a:rPr lang="sl-SI" dirty="0" smtClean="0"/>
              <a:t>in </a:t>
            </a:r>
            <a:r>
              <a:rPr lang="sl-SI" dirty="0" smtClean="0"/>
              <a:t>nepregledan </a:t>
            </a:r>
            <a:r>
              <a:rPr lang="sl-SI" dirty="0" smtClean="0"/>
              <a:t>del.</a:t>
            </a:r>
          </a:p>
          <a:p>
            <a:r>
              <a:rPr lang="sl-SI" dirty="0" smtClean="0"/>
              <a:t>Pogledamo katera povezava je najcenejša.</a:t>
            </a:r>
          </a:p>
          <a:p>
            <a:r>
              <a:rPr lang="sl-SI" dirty="0" smtClean="0"/>
              <a:t>Nadaljujemo pregled pri vozlišču, ki smo ga zadnjega dodali.</a:t>
            </a:r>
          </a:p>
          <a:p>
            <a:r>
              <a:rPr lang="sl-SI" dirty="0" smtClean="0"/>
              <a:t>Ponavljamo dokler </a:t>
            </a:r>
            <a:r>
              <a:rPr lang="sl-SI" smtClean="0"/>
              <a:t>ni </a:t>
            </a:r>
            <a:r>
              <a:rPr lang="sl-SI" smtClean="0"/>
              <a:t>nepregledan </a:t>
            </a:r>
            <a:r>
              <a:rPr lang="sl-SI" dirty="0" smtClean="0"/>
              <a:t>del prazen.</a:t>
            </a:r>
          </a:p>
          <a:p>
            <a:r>
              <a:rPr lang="sl-SI" dirty="0" smtClean="0"/>
              <a:t>Ne smemo dobiti ciklov.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112445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Lastnosti algoritma</a:t>
            </a:r>
            <a:endParaRPr lang="sl-SI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sl-SI" dirty="0" smtClean="0"/>
                  <a:t>Podatki:</a:t>
                </a:r>
              </a:p>
              <a:p>
                <a:pPr lvl="1"/>
                <a:r>
                  <a:rPr lang="sl-SI" dirty="0" smtClean="0"/>
                  <a:t>graf </a:t>
                </a:r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𝐺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sl-SI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l-SI" b="0" i="1" smtClean="0">
                            <a:latin typeface="Cambria Math"/>
                          </a:rPr>
                          <m:t>𝑉</m:t>
                        </m:r>
                        <m:r>
                          <a:rPr lang="sl-SI" b="0" i="1" smtClean="0">
                            <a:latin typeface="Cambria Math"/>
                          </a:rPr>
                          <m:t>, </m:t>
                        </m:r>
                        <m:r>
                          <a:rPr lang="sl-SI" b="0" i="1" smtClean="0">
                            <a:latin typeface="Cambria Math"/>
                          </a:rPr>
                          <m:t>𝐸</m:t>
                        </m:r>
                      </m:e>
                    </m:d>
                  </m:oMath>
                </a14:m>
                <a:r>
                  <a:rPr lang="sl-SI" dirty="0" smtClean="0"/>
                  <a:t>, ki je lahko usmerjen ali neusmerjen,</a:t>
                </a:r>
              </a:p>
              <a:p>
                <a:pPr lvl="1"/>
                <a:r>
                  <a:rPr lang="sl-SI" dirty="0" smtClean="0"/>
                  <a:t>cene posameznih povezav,</a:t>
                </a:r>
              </a:p>
              <a:p>
                <a:pPr lvl="1"/>
                <a:r>
                  <a:rPr lang="sl-SI" dirty="0" smtClean="0"/>
                  <a:t>prvo vozlišče.</a:t>
                </a:r>
              </a:p>
              <a:p>
                <a:r>
                  <a:rPr lang="sl-SI" dirty="0" smtClean="0"/>
                  <a:t>Rezultat:</a:t>
                </a:r>
              </a:p>
              <a:p>
                <a:pPr lvl="1"/>
                <a:r>
                  <a:rPr lang="sl-SI" dirty="0" smtClean="0"/>
                  <a:t>tabela najkrajših poti,</a:t>
                </a:r>
              </a:p>
              <a:p>
                <a:pPr lvl="1"/>
                <a:r>
                  <a:rPr lang="sl-SI" dirty="0" smtClean="0"/>
                  <a:t>tabela kazalcev na očeta v drevesu najkrajših poti.</a:t>
                </a:r>
                <a:endParaRPr lang="sl-SI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436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4237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Postopek</a:t>
            </a:r>
            <a:endParaRPr lang="sl-SI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457200" indent="-457200">
                  <a:buAutoNum type="arabicPeriod"/>
                </a:pPr>
                <a:r>
                  <a:rPr lang="sl-SI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d[s] = 0; oče[s] = None</a:t>
                </a:r>
              </a:p>
              <a:p>
                <a:pPr marL="457200" indent="-457200">
                  <a:buAutoNum type="arabicPeriod"/>
                </a:pPr>
                <a:r>
                  <a:rPr lang="sl-SI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z</a:t>
                </a:r>
                <a:r>
                  <a:rPr lang="sl-SI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 vse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l-SI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j</m:t>
                    </m:r>
                    <m:r>
                      <a:rPr lang="sl-SI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sl-SI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V</m:t>
                    </m:r>
                    <m:r>
                      <a:rPr lang="sl-SI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\</m:t>
                    </m:r>
                    <m:r>
                      <m:rPr>
                        <m:lit/>
                      </m:rPr>
                      <a:rPr lang="sl-SI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{</m:t>
                    </m:r>
                    <m:r>
                      <m:rPr>
                        <m:sty m:val="p"/>
                      </m:rPr>
                      <a:rPr lang="sl-SI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</m:t>
                    </m:r>
                    <m:r>
                      <a:rPr lang="sl-SI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sl-SI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ponovi: d[j] = ∞; oče[j] = None</a:t>
                </a:r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l-SI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r>
                      <a:rPr lang="sl-SI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=∅</m:t>
                    </m:r>
                  </m:oMath>
                </a14:m>
                <a:endParaRPr lang="sl-SI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indent="-457200">
                  <a:buAutoNum type="arabicPeriod"/>
                </a:pPr>
                <a:r>
                  <a:rPr lang="sl-SI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d</a:t>
                </a:r>
                <a:r>
                  <a:rPr lang="sl-SI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okler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l-SI" b="0" i="0" smtClean="0">
                        <a:latin typeface="Cambria Math"/>
                        <a:ea typeface="Cambria Math" panose="02040503050406030204" pitchFamily="18" charset="0"/>
                      </a:rPr>
                      <m:t>x</m:t>
                    </m:r>
                    <m:r>
                      <a:rPr lang="sl-SI" b="0" i="0" smtClean="0">
                        <a:latin typeface="Cambria Math"/>
                        <a:ea typeface="Cambria Math"/>
                      </a:rPr>
                      <m:t>≠</m:t>
                    </m:r>
                    <m:r>
                      <m:rPr>
                        <m:sty m:val="p"/>
                      </m:rPr>
                      <a:rPr lang="sl-SI" b="0" i="0" smtClean="0">
                        <a:latin typeface="Cambria Math"/>
                        <a:ea typeface="Cambria Math"/>
                      </a:rPr>
                      <m:t>V</m:t>
                    </m:r>
                  </m:oMath>
                </a14:m>
                <a:r>
                  <a:rPr lang="sl-SI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ponavljaj:</a:t>
                </a:r>
              </a:p>
              <a:p>
                <a:pPr marL="800100" lvl="1" indent="-400050">
                  <a:buFont typeface="+mj-lt"/>
                  <a:buAutoNum type="romanUcPeriod"/>
                </a:pPr>
                <a:r>
                  <a:rPr lang="sl-SI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naj bo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l-SI" b="0" i="0" smtClean="0">
                        <a:latin typeface="Cambria Math"/>
                        <a:ea typeface="Cambria Math" panose="02040503050406030204" pitchFamily="18" charset="0"/>
                      </a:rPr>
                      <m:t>i</m:t>
                    </m:r>
                    <m:r>
                      <a:rPr lang="sl-SI" b="0" i="0" smtClean="0">
                        <a:latin typeface="Cambria Math"/>
                        <a:ea typeface="Cambria Math"/>
                      </a:rPr>
                      <m:t>∈</m:t>
                    </m:r>
                    <m:r>
                      <m:rPr>
                        <m:sty m:val="p"/>
                      </m:rPr>
                      <a:rPr lang="sl-SI" b="0" i="0" smtClean="0">
                        <a:latin typeface="Cambria Math"/>
                        <a:ea typeface="Cambria Math"/>
                      </a:rPr>
                      <m:t>V</m:t>
                    </m:r>
                    <m:r>
                      <a:rPr lang="sl-SI" b="0" i="0" smtClean="0">
                        <a:latin typeface="Cambria Math"/>
                        <a:ea typeface="Cambria Math"/>
                      </a:rPr>
                      <m:t>\</m:t>
                    </m:r>
                    <m:r>
                      <m:rPr>
                        <m:sty m:val="p"/>
                      </m:rPr>
                      <a:rPr lang="sl-SI" b="0" i="0" smtClean="0">
                        <a:latin typeface="Cambria Math"/>
                        <a:ea typeface="Cambria Math"/>
                      </a:rPr>
                      <m:t>x</m:t>
                    </m:r>
                  </m:oMath>
                </a14:m>
                <a:r>
                  <a:rPr lang="sl-SI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vozlšče z najmanjšo vrednostjo d[i]</a:t>
                </a:r>
              </a:p>
              <a:p>
                <a:pPr marL="800100" lvl="1" indent="-400050">
                  <a:buFont typeface="+mj-lt"/>
                  <a:buAutoNum type="romanUcPeriod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l-SI" b="0" i="0" smtClean="0">
                        <a:latin typeface="Cambria Math"/>
                        <a:ea typeface="Cambria Math" panose="02040503050406030204" pitchFamily="18" charset="0"/>
                      </a:rPr>
                      <m:t>x</m:t>
                    </m:r>
                    <m:r>
                      <a:rPr lang="sl-SI" b="0" i="0" smtClean="0">
                        <a:latin typeface="Cambria Math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sl-SI" b="0" i="0" smtClean="0">
                        <a:latin typeface="Cambria Math"/>
                        <a:ea typeface="Cambria Math" panose="02040503050406030204" pitchFamily="18" charset="0"/>
                      </a:rPr>
                      <m:t>x</m:t>
                    </m:r>
                    <m:r>
                      <a:rPr lang="sl-SI" i="0">
                        <a:latin typeface="Cambria Math"/>
                        <a:ea typeface="Cambria Math"/>
                      </a:rPr>
                      <m:t>∪</m:t>
                    </m:r>
                    <m:d>
                      <m:dPr>
                        <m:begChr m:val="{"/>
                        <m:endChr m:val="}"/>
                        <m:ctrlPr>
                          <a:rPr lang="sl-SI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sl-SI" b="0" i="0" smtClean="0">
                            <a:latin typeface="Cambria Math"/>
                            <a:ea typeface="Cambria Math"/>
                          </a:rPr>
                          <m:t>i</m:t>
                        </m:r>
                      </m:e>
                    </m:d>
                  </m:oMath>
                </a14:m>
                <a:endParaRPr lang="sl-SI" b="0" dirty="0" smtClean="0">
                  <a:latin typeface="Cambria Math" panose="02040503050406030204" pitchFamily="18" charset="0"/>
                  <a:ea typeface="Cambria Math"/>
                </a:endParaRPr>
              </a:p>
              <a:p>
                <a:pPr marL="800100" lvl="1" indent="-400050">
                  <a:buFont typeface="+mj-lt"/>
                  <a:buAutoNum type="romanUcPeriod"/>
                </a:pPr>
                <a:r>
                  <a:rPr lang="sl-SI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za vse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l-SI" b="0" i="0" smtClean="0">
                        <a:latin typeface="Cambria Math"/>
                        <a:ea typeface="Cambria Math" panose="02040503050406030204" pitchFamily="18" charset="0"/>
                      </a:rPr>
                      <m:t>j</m:t>
                    </m:r>
                    <m:r>
                      <a:rPr lang="sl-SI" b="0" i="0" smtClean="0">
                        <a:latin typeface="Cambria Math"/>
                        <a:ea typeface="Cambria Math"/>
                      </a:rPr>
                      <m:t>∈</m:t>
                    </m:r>
                    <m:r>
                      <m:rPr>
                        <m:sty m:val="p"/>
                      </m:rPr>
                      <a:rPr lang="sl-SI" b="0" i="0" smtClean="0">
                        <a:latin typeface="Cambria Math"/>
                        <a:ea typeface="Cambria Math"/>
                      </a:rPr>
                      <m:t>V</m:t>
                    </m:r>
                  </m:oMath>
                </a14:m>
                <a:r>
                  <a:rPr lang="sl-SI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\x, za katere je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l-SI" b="0" i="0" smtClean="0">
                        <a:latin typeface="Cambria Math"/>
                        <a:ea typeface="Cambria Math" panose="02040503050406030204" pitchFamily="18" charset="0"/>
                      </a:rPr>
                      <m:t>i</m:t>
                    </m:r>
                    <m:r>
                      <a:rPr lang="sl-SI" b="0" i="0" smtClean="0">
                        <a:latin typeface="Cambria Math"/>
                        <a:ea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sl-SI" b="0" i="0" smtClean="0">
                        <a:latin typeface="Cambria Math"/>
                        <a:ea typeface="Cambria Math" panose="02040503050406030204" pitchFamily="18" charset="0"/>
                      </a:rPr>
                      <m:t>j</m:t>
                    </m:r>
                    <m:r>
                      <a:rPr lang="sl-SI" b="0" i="0" smtClean="0">
                        <a:latin typeface="Cambria Math"/>
                        <a:ea typeface="Cambria Math"/>
                      </a:rPr>
                      <m:t>∈</m:t>
                    </m:r>
                    <m:r>
                      <m:rPr>
                        <m:sty m:val="p"/>
                      </m:rPr>
                      <a:rPr lang="sl-SI" b="0" i="0" smtClean="0">
                        <a:latin typeface="Cambria Math"/>
                        <a:ea typeface="Cambria Math"/>
                      </a:rPr>
                      <m:t>E</m:t>
                    </m:r>
                  </m:oMath>
                </a14:m>
                <a:r>
                  <a:rPr lang="sl-SI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ponovi:</a:t>
                </a:r>
              </a:p>
              <a:p>
                <a:pPr marL="1085850" lvl="2" indent="-285750"/>
                <a:r>
                  <a:rPr lang="sl-SI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če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l-SI" b="0" i="0" smtClean="0">
                        <a:latin typeface="Cambria Math"/>
                        <a:ea typeface="Cambria Math" panose="02040503050406030204" pitchFamily="18" charset="0"/>
                      </a:rPr>
                      <m:t>d</m:t>
                    </m:r>
                    <m:d>
                      <m:dPr>
                        <m:begChr m:val="["/>
                        <m:endChr m:val="]"/>
                        <m:ctrlPr>
                          <a:rPr lang="sl-S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sl-SI" b="0" i="0" smtClean="0">
                            <a:latin typeface="Cambria Math"/>
                            <a:ea typeface="Cambria Math" panose="02040503050406030204" pitchFamily="18" charset="0"/>
                          </a:rPr>
                          <m:t>i</m:t>
                        </m:r>
                      </m:e>
                    </m:d>
                    <m:r>
                      <a:rPr lang="sl-SI" b="0" i="0" smtClean="0">
                        <a:latin typeface="Cambria Math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sl-S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sl-SI" b="0" i="0" smtClean="0">
                            <a:latin typeface="Cambria Math"/>
                            <a:ea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sl-SI" b="0" i="0" smtClean="0">
                            <a:latin typeface="Cambria Math"/>
                            <a:ea typeface="Cambria Math" panose="02040503050406030204" pitchFamily="18" charset="0"/>
                          </a:rPr>
                          <m:t>ij</m:t>
                        </m:r>
                      </m:sub>
                    </m:sSub>
                    <m:r>
                      <a:rPr lang="sl-SI" b="0" i="0" smtClean="0">
                        <a:latin typeface="Cambria Math"/>
                        <a:ea typeface="Cambria Math" panose="02040503050406030204" pitchFamily="18" charset="0"/>
                      </a:rPr>
                      <m:t>&lt;</m:t>
                    </m:r>
                    <m:r>
                      <m:rPr>
                        <m:sty m:val="p"/>
                      </m:rPr>
                      <a:rPr lang="sl-SI" b="0" i="0" smtClean="0">
                        <a:latin typeface="Cambria Math"/>
                        <a:ea typeface="Cambria Math" panose="02040503050406030204" pitchFamily="18" charset="0"/>
                      </a:rPr>
                      <m:t>d</m:t>
                    </m:r>
                    <m:d>
                      <m:dPr>
                        <m:begChr m:val="["/>
                        <m:endChr m:val="]"/>
                        <m:ctrlPr>
                          <a:rPr lang="sl-S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sl-SI" b="0" i="0" smtClean="0">
                            <a:latin typeface="Cambria Math"/>
                            <a:ea typeface="Cambria Math" panose="02040503050406030204" pitchFamily="18" charset="0"/>
                          </a:rPr>
                          <m:t>j</m:t>
                        </m:r>
                      </m:e>
                    </m:d>
                  </m:oMath>
                </a14:m>
                <a:endParaRPr lang="sl-SI" b="0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657350" lvl="3" indent="-400050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l-SI" b="0" i="0" smtClean="0">
                        <a:latin typeface="Cambria Math"/>
                        <a:ea typeface="Cambria Math" panose="02040503050406030204" pitchFamily="18" charset="0"/>
                      </a:rPr>
                      <m:t>d</m:t>
                    </m:r>
                    <m:d>
                      <m:dPr>
                        <m:begChr m:val="["/>
                        <m:endChr m:val="]"/>
                        <m:ctrlPr>
                          <a:rPr lang="sl-S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sl-SI" b="0" i="0" smtClean="0">
                            <a:latin typeface="Cambria Math"/>
                            <a:ea typeface="Cambria Math" panose="02040503050406030204" pitchFamily="18" charset="0"/>
                          </a:rPr>
                          <m:t>j</m:t>
                        </m:r>
                      </m:e>
                    </m:d>
                    <m:r>
                      <a:rPr lang="sl-SI" b="0" i="0" smtClean="0">
                        <a:latin typeface="Cambria Math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sl-SI" b="0" i="0" smtClean="0">
                        <a:latin typeface="Cambria Math"/>
                        <a:ea typeface="Cambria Math" panose="02040503050406030204" pitchFamily="18" charset="0"/>
                      </a:rPr>
                      <m:t>d</m:t>
                    </m:r>
                    <m:d>
                      <m:dPr>
                        <m:begChr m:val="["/>
                        <m:endChr m:val="]"/>
                        <m:ctrlPr>
                          <a:rPr lang="sl-S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sl-SI" b="0" i="0" smtClean="0">
                            <a:latin typeface="Cambria Math"/>
                            <a:ea typeface="Cambria Math" panose="02040503050406030204" pitchFamily="18" charset="0"/>
                          </a:rPr>
                          <m:t>i</m:t>
                        </m:r>
                      </m:e>
                    </m:d>
                    <m:r>
                      <a:rPr lang="sl-SI" b="0" i="0" smtClean="0">
                        <a:latin typeface="Cambria Math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sl-S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sl-SI" b="0" i="0" smtClean="0">
                            <a:latin typeface="Cambria Math"/>
                            <a:ea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sl-SI" b="0" i="0" smtClean="0">
                            <a:latin typeface="Cambria Math"/>
                            <a:ea typeface="Cambria Math" panose="02040503050406030204" pitchFamily="18" charset="0"/>
                          </a:rPr>
                          <m:t>ij</m:t>
                        </m:r>
                      </m:sub>
                    </m:sSub>
                  </m:oMath>
                </a14:m>
                <a:endParaRPr lang="sl-SI" b="0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657350" lvl="3" indent="-400050"/>
                <a:r>
                  <a:rPr lang="sl-SI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oče[j] = i</a:t>
                </a:r>
              </a:p>
              <a:p>
                <a:pPr marL="1257300" lvl="2" indent="-457200">
                  <a:buAutoNum type="romanLcPeriod"/>
                </a:pPr>
                <a:endParaRPr lang="sl-SI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37" t="-2513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8652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l-SI" dirty="0"/>
          </a:p>
        </p:txBody>
      </p:sp>
      <p:sp>
        <p:nvSpPr>
          <p:cNvPr id="109" name="TextBox 108"/>
          <p:cNvSpPr txBox="1"/>
          <p:nvPr/>
        </p:nvSpPr>
        <p:spPr>
          <a:xfrm>
            <a:off x="5046054" y="2288443"/>
            <a:ext cx="282313" cy="36933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dirty="0" smtClean="0"/>
              <a:t>9</a:t>
            </a:r>
            <a:endParaRPr lang="sl-SI" dirty="0"/>
          </a:p>
        </p:txBody>
      </p:sp>
      <p:sp>
        <p:nvSpPr>
          <p:cNvPr id="107" name="TextBox 106"/>
          <p:cNvSpPr txBox="1"/>
          <p:nvPr/>
        </p:nvSpPr>
        <p:spPr>
          <a:xfrm>
            <a:off x="4357412" y="1344854"/>
            <a:ext cx="282313" cy="36933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3409680" y="2056095"/>
            <a:ext cx="282313" cy="36933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2902851" y="2321078"/>
            <a:ext cx="282313" cy="36933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1664592" y="2240761"/>
            <a:ext cx="448284" cy="36933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b="1" dirty="0" smtClean="0">
                <a:solidFill>
                  <a:srgbClr val="FF0000"/>
                </a:solidFill>
              </a:rPr>
              <a:t>10</a:t>
            </a:r>
            <a:endParaRPr lang="sl-SI" b="1" dirty="0">
              <a:solidFill>
                <a:srgbClr val="FF0000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2112876" y="3067422"/>
            <a:ext cx="282313" cy="36933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b="1" dirty="0" smtClean="0">
                <a:solidFill>
                  <a:srgbClr val="FF0000"/>
                </a:solidFill>
              </a:rPr>
              <a:t>5</a:t>
            </a:r>
            <a:endParaRPr lang="sl-SI" b="1" dirty="0">
              <a:solidFill>
                <a:srgbClr val="FF0000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174177" y="2688171"/>
            <a:ext cx="282313" cy="36933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7073435" y="2738194"/>
            <a:ext cx="282313" cy="36933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5096075" y="3548106"/>
            <a:ext cx="282313" cy="36933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3717071" y="4148496"/>
            <a:ext cx="282313" cy="36933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b="1" dirty="0" smtClean="0">
                <a:solidFill>
                  <a:srgbClr val="FF0000"/>
                </a:solidFill>
              </a:rPr>
              <a:t>7</a:t>
            </a:r>
            <a:endParaRPr lang="sl-SI" b="1" dirty="0">
              <a:solidFill>
                <a:srgbClr val="FF000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006533" y="2222419"/>
            <a:ext cx="282313" cy="36933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b="1" dirty="0" smtClean="0">
                <a:solidFill>
                  <a:srgbClr val="FF0000"/>
                </a:solidFill>
              </a:rPr>
              <a:t>5</a:t>
            </a:r>
            <a:endParaRPr lang="sl-SI" b="1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Primer 1: usmerjen garf</a:t>
            </a:r>
            <a:endParaRPr lang="sl-SI" dirty="0"/>
          </a:p>
        </p:txBody>
      </p:sp>
      <p:sp>
        <p:nvSpPr>
          <p:cNvPr id="4" name="Oval 3"/>
          <p:cNvSpPr/>
          <p:nvPr/>
        </p:nvSpPr>
        <p:spPr>
          <a:xfrm>
            <a:off x="683568" y="2931790"/>
            <a:ext cx="914400" cy="914400"/>
          </a:xfrm>
          <a:prstGeom prst="ellipse">
            <a:avLst/>
          </a:prstGeom>
          <a:ln w="571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5" name="Oval 4"/>
          <p:cNvSpPr/>
          <p:nvPr/>
        </p:nvSpPr>
        <p:spPr>
          <a:xfrm>
            <a:off x="2627784" y="1203598"/>
            <a:ext cx="914400" cy="914400"/>
          </a:xfrm>
          <a:prstGeom prst="ellipse">
            <a:avLst/>
          </a:prstGeom>
          <a:ln w="571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" name="Oval 5"/>
          <p:cNvSpPr/>
          <p:nvPr/>
        </p:nvSpPr>
        <p:spPr>
          <a:xfrm>
            <a:off x="6300192" y="1275606"/>
            <a:ext cx="914400" cy="914400"/>
          </a:xfrm>
          <a:prstGeom prst="ellipse">
            <a:avLst/>
          </a:prstGeom>
          <a:ln w="571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7" name="Oval 6"/>
          <p:cNvSpPr/>
          <p:nvPr/>
        </p:nvSpPr>
        <p:spPr>
          <a:xfrm>
            <a:off x="3542184" y="2905891"/>
            <a:ext cx="914400" cy="914400"/>
          </a:xfrm>
          <a:prstGeom prst="ellipse">
            <a:avLst/>
          </a:prstGeom>
          <a:ln w="571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8" name="Oval 7"/>
          <p:cNvSpPr/>
          <p:nvPr/>
        </p:nvSpPr>
        <p:spPr>
          <a:xfrm>
            <a:off x="6300192" y="3691296"/>
            <a:ext cx="914400" cy="914400"/>
          </a:xfrm>
          <a:prstGeom prst="ellipse">
            <a:avLst/>
          </a:prstGeom>
          <a:ln w="571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9" name="TextBox 8"/>
          <p:cNvSpPr txBox="1"/>
          <p:nvPr/>
        </p:nvSpPr>
        <p:spPr>
          <a:xfrm>
            <a:off x="899592" y="2922860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dirty="0" smtClean="0"/>
              <a:t>1</a:t>
            </a:r>
            <a:endParaRPr lang="sl-SI" sz="5400" dirty="0"/>
          </a:p>
        </p:txBody>
      </p:sp>
      <p:sp>
        <p:nvSpPr>
          <p:cNvPr id="11" name="TextBox 10"/>
          <p:cNvSpPr txBox="1"/>
          <p:nvPr/>
        </p:nvSpPr>
        <p:spPr>
          <a:xfrm>
            <a:off x="2843808" y="1194668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dirty="0"/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16216" y="1266676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dirty="0"/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58208" y="2890239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dirty="0"/>
              <a:t>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16216" y="3703869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dirty="0"/>
              <a:t>4</a:t>
            </a:r>
          </a:p>
        </p:txBody>
      </p:sp>
      <p:cxnSp>
        <p:nvCxnSpPr>
          <p:cNvPr id="21" name="Straight Arrow Connector 20"/>
          <p:cNvCxnSpPr>
            <a:stCxn id="4" idx="7"/>
            <a:endCxn id="5" idx="3"/>
          </p:cNvCxnSpPr>
          <p:nvPr/>
        </p:nvCxnSpPr>
        <p:spPr>
          <a:xfrm flipV="1">
            <a:off x="1464057" y="1984087"/>
            <a:ext cx="1297638" cy="10816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5" idx="6"/>
            <a:endCxn id="6" idx="2"/>
          </p:cNvCxnSpPr>
          <p:nvPr/>
        </p:nvCxnSpPr>
        <p:spPr>
          <a:xfrm>
            <a:off x="3542184" y="1660798"/>
            <a:ext cx="2758008" cy="7200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reeform 47"/>
          <p:cNvSpPr/>
          <p:nvPr/>
        </p:nvSpPr>
        <p:spPr>
          <a:xfrm>
            <a:off x="6444209" y="2172488"/>
            <a:ext cx="308154" cy="1531381"/>
          </a:xfrm>
          <a:custGeom>
            <a:avLst/>
            <a:gdLst>
              <a:gd name="connsiteX0" fmla="*/ 587239 w 643683"/>
              <a:gd name="connsiteY0" fmla="*/ 0 h 1501423"/>
              <a:gd name="connsiteX1" fmla="*/ 216 w 643683"/>
              <a:gd name="connsiteY1" fmla="*/ 688623 h 1501423"/>
              <a:gd name="connsiteX2" fmla="*/ 643683 w 643683"/>
              <a:gd name="connsiteY2" fmla="*/ 1501423 h 1501423"/>
              <a:gd name="connsiteX3" fmla="*/ 643683 w 643683"/>
              <a:gd name="connsiteY3" fmla="*/ 1501423 h 1501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3683" h="1501423">
                <a:moveTo>
                  <a:pt x="587239" y="0"/>
                </a:moveTo>
                <a:cubicBezTo>
                  <a:pt x="289024" y="219193"/>
                  <a:pt x="-9191" y="438386"/>
                  <a:pt x="216" y="688623"/>
                </a:cubicBezTo>
                <a:cubicBezTo>
                  <a:pt x="9623" y="938860"/>
                  <a:pt x="643683" y="1501423"/>
                  <a:pt x="643683" y="1501423"/>
                </a:cubicBezTo>
                <a:lnTo>
                  <a:pt x="643683" y="1501423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9" name="Freeform 48"/>
          <p:cNvSpPr/>
          <p:nvPr/>
        </p:nvSpPr>
        <p:spPr>
          <a:xfrm flipH="1">
            <a:off x="6757392" y="2159915"/>
            <a:ext cx="308154" cy="1531381"/>
          </a:xfrm>
          <a:custGeom>
            <a:avLst/>
            <a:gdLst>
              <a:gd name="connsiteX0" fmla="*/ 587239 w 643683"/>
              <a:gd name="connsiteY0" fmla="*/ 0 h 1501423"/>
              <a:gd name="connsiteX1" fmla="*/ 216 w 643683"/>
              <a:gd name="connsiteY1" fmla="*/ 688623 h 1501423"/>
              <a:gd name="connsiteX2" fmla="*/ 643683 w 643683"/>
              <a:gd name="connsiteY2" fmla="*/ 1501423 h 1501423"/>
              <a:gd name="connsiteX3" fmla="*/ 643683 w 643683"/>
              <a:gd name="connsiteY3" fmla="*/ 1501423 h 1501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3683" h="1501423">
                <a:moveTo>
                  <a:pt x="587239" y="0"/>
                </a:moveTo>
                <a:cubicBezTo>
                  <a:pt x="289024" y="219193"/>
                  <a:pt x="-9191" y="438386"/>
                  <a:pt x="216" y="688623"/>
                </a:cubicBezTo>
                <a:cubicBezTo>
                  <a:pt x="9623" y="938860"/>
                  <a:pt x="643683" y="1501423"/>
                  <a:pt x="643683" y="1501423"/>
                </a:cubicBezTo>
                <a:lnTo>
                  <a:pt x="643683" y="1501423"/>
                </a:lnTo>
              </a:path>
            </a:pathLst>
          </a:custGeom>
          <a:noFill/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cxnSp>
        <p:nvCxnSpPr>
          <p:cNvPr id="51" name="Straight Arrow Connector 50"/>
          <p:cNvCxnSpPr>
            <a:stCxn id="7" idx="7"/>
            <a:endCxn id="6" idx="3"/>
          </p:cNvCxnSpPr>
          <p:nvPr/>
        </p:nvCxnSpPr>
        <p:spPr>
          <a:xfrm flipV="1">
            <a:off x="4322673" y="2056095"/>
            <a:ext cx="2111430" cy="98370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" idx="6"/>
            <a:endCxn id="7" idx="2"/>
          </p:cNvCxnSpPr>
          <p:nvPr/>
        </p:nvCxnSpPr>
        <p:spPr>
          <a:xfrm flipV="1">
            <a:off x="1597968" y="3363091"/>
            <a:ext cx="1944216" cy="2589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7" idx="5"/>
            <a:endCxn id="8" idx="2"/>
          </p:cNvCxnSpPr>
          <p:nvPr/>
        </p:nvCxnSpPr>
        <p:spPr>
          <a:xfrm>
            <a:off x="4322673" y="3686380"/>
            <a:ext cx="1977519" cy="46211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Freeform 88"/>
          <p:cNvSpPr/>
          <p:nvPr/>
        </p:nvSpPr>
        <p:spPr>
          <a:xfrm>
            <a:off x="3137967" y="2117998"/>
            <a:ext cx="497929" cy="921804"/>
          </a:xfrm>
          <a:custGeom>
            <a:avLst/>
            <a:gdLst>
              <a:gd name="connsiteX0" fmla="*/ 404217 w 404217"/>
              <a:gd name="connsiteY0" fmla="*/ 959556 h 959556"/>
              <a:gd name="connsiteX1" fmla="*/ 31684 w 404217"/>
              <a:gd name="connsiteY1" fmla="*/ 598311 h 959556"/>
              <a:gd name="connsiteX2" fmla="*/ 20395 w 404217"/>
              <a:gd name="connsiteY2" fmla="*/ 0 h 959556"/>
              <a:gd name="connsiteX3" fmla="*/ 20395 w 404217"/>
              <a:gd name="connsiteY3" fmla="*/ 0 h 959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4217" h="959556">
                <a:moveTo>
                  <a:pt x="404217" y="959556"/>
                </a:moveTo>
                <a:cubicBezTo>
                  <a:pt x="249935" y="858896"/>
                  <a:pt x="95654" y="758237"/>
                  <a:pt x="31684" y="598311"/>
                </a:cubicBezTo>
                <a:cubicBezTo>
                  <a:pt x="-32286" y="438385"/>
                  <a:pt x="20395" y="0"/>
                  <a:pt x="20395" y="0"/>
                </a:cubicBezTo>
                <a:lnTo>
                  <a:pt x="20395" y="0"/>
                </a:lnTo>
              </a:path>
            </a:pathLst>
          </a:custGeom>
          <a:noFill/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92" name="Freeform 91"/>
          <p:cNvSpPr/>
          <p:nvPr/>
        </p:nvSpPr>
        <p:spPr>
          <a:xfrm>
            <a:off x="3183466" y="2111022"/>
            <a:ext cx="452429" cy="928780"/>
          </a:xfrm>
          <a:custGeom>
            <a:avLst/>
            <a:gdLst>
              <a:gd name="connsiteX0" fmla="*/ 406400 w 406400"/>
              <a:gd name="connsiteY0" fmla="*/ 891822 h 891822"/>
              <a:gd name="connsiteX1" fmla="*/ 316089 w 406400"/>
              <a:gd name="connsiteY1" fmla="*/ 327378 h 891822"/>
              <a:gd name="connsiteX2" fmla="*/ 0 w 406400"/>
              <a:gd name="connsiteY2" fmla="*/ 0 h 891822"/>
              <a:gd name="connsiteX3" fmla="*/ 0 w 406400"/>
              <a:gd name="connsiteY3" fmla="*/ 0 h 891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6400" h="891822">
                <a:moveTo>
                  <a:pt x="406400" y="891822"/>
                </a:moveTo>
                <a:cubicBezTo>
                  <a:pt x="395111" y="683918"/>
                  <a:pt x="383822" y="476015"/>
                  <a:pt x="316089" y="327378"/>
                </a:cubicBezTo>
                <a:cubicBezTo>
                  <a:pt x="248356" y="178741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93" name="Freeform 92"/>
          <p:cNvSpPr/>
          <p:nvPr/>
        </p:nvSpPr>
        <p:spPr>
          <a:xfrm>
            <a:off x="1524000" y="3691467"/>
            <a:ext cx="4854222" cy="809766"/>
          </a:xfrm>
          <a:custGeom>
            <a:avLst/>
            <a:gdLst>
              <a:gd name="connsiteX0" fmla="*/ 4854222 w 4854222"/>
              <a:gd name="connsiteY0" fmla="*/ 722489 h 809766"/>
              <a:gd name="connsiteX1" fmla="*/ 1806222 w 4854222"/>
              <a:gd name="connsiteY1" fmla="*/ 745066 h 809766"/>
              <a:gd name="connsiteX2" fmla="*/ 0 w 4854222"/>
              <a:gd name="connsiteY2" fmla="*/ 0 h 809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54222" h="809766">
                <a:moveTo>
                  <a:pt x="4854222" y="722489"/>
                </a:moveTo>
                <a:cubicBezTo>
                  <a:pt x="3734740" y="793985"/>
                  <a:pt x="2615259" y="865481"/>
                  <a:pt x="1806222" y="745066"/>
                </a:cubicBezTo>
                <a:cubicBezTo>
                  <a:pt x="997185" y="624651"/>
                  <a:pt x="498592" y="312325"/>
                  <a:pt x="0" y="0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7345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Box 43"/>
          <p:cNvSpPr txBox="1"/>
          <p:nvPr/>
        </p:nvSpPr>
        <p:spPr>
          <a:xfrm>
            <a:off x="1274405" y="2281383"/>
            <a:ext cx="448284" cy="36933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b="1" dirty="0" smtClean="0">
                <a:solidFill>
                  <a:srgbClr val="FF0000"/>
                </a:solidFill>
              </a:rPr>
              <a:t>14</a:t>
            </a:r>
            <a:endParaRPr lang="sl-SI" b="1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702579" y="3311589"/>
            <a:ext cx="448284" cy="36933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b="1" dirty="0" smtClean="0">
                <a:solidFill>
                  <a:srgbClr val="FF0000"/>
                </a:solidFill>
              </a:rPr>
              <a:t>10</a:t>
            </a:r>
            <a:endParaRPr lang="sl-SI" b="1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083521" y="2576989"/>
            <a:ext cx="448284" cy="36933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b="1" dirty="0" smtClean="0">
                <a:solidFill>
                  <a:srgbClr val="FF0000"/>
                </a:solidFill>
              </a:rPr>
              <a:t>10</a:t>
            </a:r>
            <a:endParaRPr lang="sl-SI" b="1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307663" y="4002106"/>
            <a:ext cx="448284" cy="36933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b="1" dirty="0" smtClean="0">
                <a:solidFill>
                  <a:srgbClr val="FF0000"/>
                </a:solidFill>
              </a:rPr>
              <a:t>10</a:t>
            </a:r>
            <a:endParaRPr lang="sl-SI" b="1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075099" y="1260108"/>
            <a:ext cx="282313" cy="36933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841241" y="1855462"/>
            <a:ext cx="282313" cy="36933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671084" y="2171396"/>
            <a:ext cx="282313" cy="36933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b="1" dirty="0" smtClean="0">
                <a:solidFill>
                  <a:srgbClr val="FF0000"/>
                </a:solidFill>
              </a:rPr>
              <a:t>6</a:t>
            </a:r>
            <a:endParaRPr lang="sl-SI" b="1" dirty="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079731" y="3986732"/>
            <a:ext cx="282313" cy="36933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403020" y="2879181"/>
            <a:ext cx="282313" cy="36933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Primer 2: neusmerjen garf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l-SI" dirty="0"/>
          </a:p>
        </p:txBody>
      </p:sp>
      <p:sp>
        <p:nvSpPr>
          <p:cNvPr id="4" name="Oval 3"/>
          <p:cNvSpPr/>
          <p:nvPr/>
        </p:nvSpPr>
        <p:spPr>
          <a:xfrm>
            <a:off x="683568" y="2931790"/>
            <a:ext cx="914400" cy="914400"/>
          </a:xfrm>
          <a:prstGeom prst="ellipse">
            <a:avLst/>
          </a:prstGeom>
          <a:ln w="571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5" name="TextBox 4"/>
          <p:cNvSpPr txBox="1"/>
          <p:nvPr/>
        </p:nvSpPr>
        <p:spPr>
          <a:xfrm>
            <a:off x="899592" y="2922860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dirty="0" smtClean="0"/>
              <a:t>1</a:t>
            </a:r>
            <a:endParaRPr lang="sl-SI" sz="5400" dirty="0"/>
          </a:p>
        </p:txBody>
      </p:sp>
      <p:sp>
        <p:nvSpPr>
          <p:cNvPr id="6" name="Oval 5"/>
          <p:cNvSpPr/>
          <p:nvPr/>
        </p:nvSpPr>
        <p:spPr>
          <a:xfrm>
            <a:off x="1763688" y="1203598"/>
            <a:ext cx="914400" cy="914400"/>
          </a:xfrm>
          <a:prstGeom prst="ellipse">
            <a:avLst/>
          </a:prstGeom>
          <a:ln w="571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7" name="TextBox 6"/>
          <p:cNvSpPr txBox="1"/>
          <p:nvPr/>
        </p:nvSpPr>
        <p:spPr>
          <a:xfrm>
            <a:off x="1979712" y="1194668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dirty="0"/>
              <a:t>6</a:t>
            </a:r>
          </a:p>
        </p:txBody>
      </p:sp>
      <p:sp>
        <p:nvSpPr>
          <p:cNvPr id="8" name="Oval 7"/>
          <p:cNvSpPr/>
          <p:nvPr/>
        </p:nvSpPr>
        <p:spPr>
          <a:xfrm>
            <a:off x="3275856" y="3846190"/>
            <a:ext cx="914400" cy="914400"/>
          </a:xfrm>
          <a:prstGeom prst="ellipse">
            <a:avLst/>
          </a:prstGeom>
          <a:ln w="571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9" name="TextBox 8"/>
          <p:cNvSpPr txBox="1"/>
          <p:nvPr/>
        </p:nvSpPr>
        <p:spPr>
          <a:xfrm>
            <a:off x="3491880" y="3837260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dirty="0"/>
              <a:t>2</a:t>
            </a:r>
          </a:p>
        </p:txBody>
      </p:sp>
      <p:sp>
        <p:nvSpPr>
          <p:cNvPr id="10" name="Oval 9"/>
          <p:cNvSpPr/>
          <p:nvPr/>
        </p:nvSpPr>
        <p:spPr>
          <a:xfrm>
            <a:off x="3286708" y="2224794"/>
            <a:ext cx="914400" cy="914400"/>
          </a:xfrm>
          <a:prstGeom prst="ellipse">
            <a:avLst/>
          </a:prstGeom>
          <a:ln w="571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1" name="TextBox 10"/>
          <p:cNvSpPr txBox="1"/>
          <p:nvPr/>
        </p:nvSpPr>
        <p:spPr>
          <a:xfrm>
            <a:off x="3502732" y="2215864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dirty="0"/>
              <a:t>3</a:t>
            </a:r>
          </a:p>
        </p:txBody>
      </p:sp>
      <p:sp>
        <p:nvSpPr>
          <p:cNvPr id="12" name="Oval 11"/>
          <p:cNvSpPr/>
          <p:nvPr/>
        </p:nvSpPr>
        <p:spPr>
          <a:xfrm>
            <a:off x="6280307" y="3039055"/>
            <a:ext cx="914400" cy="914400"/>
          </a:xfrm>
          <a:prstGeom prst="ellipse">
            <a:avLst/>
          </a:prstGeom>
          <a:ln w="571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3" name="TextBox 12"/>
          <p:cNvSpPr txBox="1"/>
          <p:nvPr/>
        </p:nvSpPr>
        <p:spPr>
          <a:xfrm>
            <a:off x="6496331" y="3030125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dirty="0"/>
              <a:t>4</a:t>
            </a:r>
          </a:p>
        </p:txBody>
      </p:sp>
      <p:sp>
        <p:nvSpPr>
          <p:cNvPr id="14" name="Oval 13"/>
          <p:cNvSpPr/>
          <p:nvPr/>
        </p:nvSpPr>
        <p:spPr>
          <a:xfrm>
            <a:off x="6203032" y="987574"/>
            <a:ext cx="914400" cy="914400"/>
          </a:xfrm>
          <a:prstGeom prst="ellipse">
            <a:avLst/>
          </a:prstGeom>
          <a:ln w="571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5" name="TextBox 14"/>
          <p:cNvSpPr txBox="1"/>
          <p:nvPr/>
        </p:nvSpPr>
        <p:spPr>
          <a:xfrm>
            <a:off x="6419056" y="978644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dirty="0"/>
              <a:t>5</a:t>
            </a:r>
          </a:p>
        </p:txBody>
      </p:sp>
      <p:cxnSp>
        <p:nvCxnSpPr>
          <p:cNvPr id="17" name="Straight Connector 16"/>
          <p:cNvCxnSpPr>
            <a:stCxn id="4" idx="7"/>
            <a:endCxn id="6" idx="3"/>
          </p:cNvCxnSpPr>
          <p:nvPr/>
        </p:nvCxnSpPr>
        <p:spPr>
          <a:xfrm flipV="1">
            <a:off x="1464057" y="1984087"/>
            <a:ext cx="433542" cy="10816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5"/>
            <a:endCxn id="8" idx="2"/>
          </p:cNvCxnSpPr>
          <p:nvPr/>
        </p:nvCxnSpPr>
        <p:spPr>
          <a:xfrm>
            <a:off x="1464057" y="3712279"/>
            <a:ext cx="1811799" cy="59111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4" idx="6"/>
            <a:endCxn id="10" idx="3"/>
          </p:cNvCxnSpPr>
          <p:nvPr/>
        </p:nvCxnSpPr>
        <p:spPr>
          <a:xfrm flipV="1">
            <a:off x="1597968" y="3005283"/>
            <a:ext cx="1822651" cy="3837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6" idx="5"/>
            <a:endCxn id="10" idx="1"/>
          </p:cNvCxnSpPr>
          <p:nvPr/>
        </p:nvCxnSpPr>
        <p:spPr>
          <a:xfrm>
            <a:off x="2544177" y="1984087"/>
            <a:ext cx="876442" cy="3746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0" idx="4"/>
            <a:endCxn id="9" idx="0"/>
          </p:cNvCxnSpPr>
          <p:nvPr/>
        </p:nvCxnSpPr>
        <p:spPr>
          <a:xfrm>
            <a:off x="3743908" y="3139194"/>
            <a:ext cx="0" cy="6980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6"/>
            <a:endCxn id="12" idx="3"/>
          </p:cNvCxnSpPr>
          <p:nvPr/>
        </p:nvCxnSpPr>
        <p:spPr>
          <a:xfrm flipV="1">
            <a:off x="4190256" y="3819544"/>
            <a:ext cx="2223962" cy="4838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0" idx="6"/>
            <a:endCxn id="12" idx="1"/>
          </p:cNvCxnSpPr>
          <p:nvPr/>
        </p:nvCxnSpPr>
        <p:spPr>
          <a:xfrm>
            <a:off x="4201108" y="2681994"/>
            <a:ext cx="2213110" cy="4909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6" idx="6"/>
            <a:endCxn id="14" idx="2"/>
          </p:cNvCxnSpPr>
          <p:nvPr/>
        </p:nvCxnSpPr>
        <p:spPr>
          <a:xfrm flipV="1">
            <a:off x="2678088" y="1444774"/>
            <a:ext cx="3524944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4" idx="4"/>
            <a:endCxn id="13" idx="0"/>
          </p:cNvCxnSpPr>
          <p:nvPr/>
        </p:nvCxnSpPr>
        <p:spPr>
          <a:xfrm>
            <a:off x="6660232" y="1901974"/>
            <a:ext cx="88127" cy="11281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4367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801</TotalTime>
  <Words>334</Words>
  <Application>Microsoft Office PowerPoint</Application>
  <PresentationFormat>On-screen Show (16:9)</PresentationFormat>
  <Paragraphs>110</Paragraphs>
  <Slides>13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Cambria Math</vt:lpstr>
      <vt:lpstr>Century Gothic</vt:lpstr>
      <vt:lpstr>Courier New</vt:lpstr>
      <vt:lpstr>Palatino Linotype</vt:lpstr>
      <vt:lpstr>Executive</vt:lpstr>
      <vt:lpstr>Dijkstrov algoritem (drevo najkrajših poti) </vt:lpstr>
      <vt:lpstr>Kazalo</vt:lpstr>
      <vt:lpstr>Glavni pojmi</vt:lpstr>
      <vt:lpstr>Variacije problema</vt:lpstr>
      <vt:lpstr>Ideja algoritma</vt:lpstr>
      <vt:lpstr>Lastnosti algoritma</vt:lpstr>
      <vt:lpstr>Postopek</vt:lpstr>
      <vt:lpstr>Primer 1: usmerjen garf</vt:lpstr>
      <vt:lpstr>Primer 2: neusmerjen garf</vt:lpstr>
      <vt:lpstr>Primer 2</vt:lpstr>
      <vt:lpstr>Primer 3: rešitev</vt:lpstr>
      <vt:lpstr>Uporaba v praksi</vt:lpstr>
      <vt:lpstr>Viri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Dijkstrov algoritem (drevo najkrajših poti)</dc:title>
  <dc:creator>Mirjam</dc:creator>
  <cp:lastModifiedBy>Mirjam Skobe</cp:lastModifiedBy>
  <cp:revision>41</cp:revision>
  <cp:lastPrinted>2017-01-16T08:21:28Z</cp:lastPrinted>
  <dcterms:created xsi:type="dcterms:W3CDTF">2017-01-14T18:04:27Z</dcterms:created>
  <dcterms:modified xsi:type="dcterms:W3CDTF">2017-01-16T08:22:53Z</dcterms:modified>
</cp:coreProperties>
</file>